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1" r:id="rId4"/>
    <p:sldId id="270" r:id="rId5"/>
    <p:sldId id="258" r:id="rId6"/>
    <p:sldId id="259" r:id="rId7"/>
    <p:sldId id="273" r:id="rId8"/>
    <p:sldId id="274" r:id="rId9"/>
    <p:sldId id="275" r:id="rId10"/>
    <p:sldId id="282" r:id="rId11"/>
    <p:sldId id="276" r:id="rId12"/>
    <p:sldId id="266" r:id="rId13"/>
    <p:sldId id="277" r:id="rId14"/>
    <p:sldId id="279" r:id="rId15"/>
    <p:sldId id="280" r:id="rId16"/>
    <p:sldId id="281" r:id="rId17"/>
    <p:sldId id="278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27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72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4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12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56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61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36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35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2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FBEC5-6301-4436-A631-6AC7E7FCC5A4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8DCBD-3AB7-4D0D-83DE-61D12CAC5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0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pub/irs-pdf/f1099msc.pdf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rs.gov/pub/irs-pdf/i1099msc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pub/irs-pdf/fw9.pdf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rs.gov/pub/irs-pdf/p1586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pub/irs-pdf/f1099msc.pdf" TargetMode="External"/><Relationship Id="rId7" Type="http://schemas.openxmlformats.org/officeDocument/2006/relationships/hyperlink" Target="https://www.irs.gov/pub/irs-pdf/p1586.pdf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rs.gov/pub/irs-pdf/iw9.pdf" TargetMode="External"/><Relationship Id="rId5" Type="http://schemas.openxmlformats.org/officeDocument/2006/relationships/hyperlink" Target="https://www.irs.gov/pub/irs-pdf/fw9.pdf" TargetMode="External"/><Relationship Id="rId4" Type="http://schemas.openxmlformats.org/officeDocument/2006/relationships/hyperlink" Target="https://www.irs.gov/pub/irs-pdf/i1099msc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saybe@arch-no.org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0419" y="2896417"/>
            <a:ext cx="8071657" cy="1341621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en-US" sz="11100" dirty="0"/>
              <a:t>Form </a:t>
            </a:r>
            <a:r>
              <a:rPr lang="en-US" sz="11100" dirty="0" smtClean="0"/>
              <a:t>1099-MISC</a:t>
            </a:r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4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5190" y="1472969"/>
            <a:ext cx="9297362" cy="5067300"/>
          </a:xfrm>
        </p:spPr>
        <p:txBody>
          <a:bodyPr>
            <a:noAutofit/>
          </a:bodyPr>
          <a:lstStyle/>
          <a:p>
            <a:r>
              <a:rPr lang="en-US" sz="2800" b="1" dirty="0"/>
              <a:t>What </a:t>
            </a:r>
            <a:r>
              <a:rPr lang="en-US" sz="2800" b="1" dirty="0" smtClean="0"/>
              <a:t>Is the </a:t>
            </a:r>
            <a:r>
              <a:rPr lang="en-US" sz="2800" b="1" dirty="0"/>
              <a:t>Form </a:t>
            </a:r>
            <a:r>
              <a:rPr lang="en-US" sz="2800" b="1" dirty="0" smtClean="0"/>
              <a:t>1099-MISC: Miscellaneous Income?</a:t>
            </a:r>
            <a:endParaRPr lang="en-US" sz="2800" b="1" dirty="0"/>
          </a:p>
          <a:p>
            <a:pPr algn="l">
              <a:spcBef>
                <a:spcPts val="0"/>
              </a:spcBef>
            </a:pPr>
            <a:endParaRPr lang="en-US" sz="2200" b="1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The Form 1099-MISC: Miscellaneous Income </a:t>
            </a:r>
            <a:r>
              <a:rPr lang="en-US" dirty="0"/>
              <a:t>is an Internal Revenue Service (IRS) </a:t>
            </a:r>
            <a:r>
              <a:rPr lang="en-US" dirty="0" smtClean="0"/>
              <a:t>informational return that </a:t>
            </a:r>
            <a:r>
              <a:rPr lang="en-US" dirty="0"/>
              <a:t>taxpayers use to report non-employee </a:t>
            </a:r>
            <a:r>
              <a:rPr lang="en-US" dirty="0" smtClean="0"/>
              <a:t>payments.</a:t>
            </a:r>
            <a:r>
              <a:rPr lang="en-US" dirty="0"/>
              <a:t> This </a:t>
            </a:r>
            <a:r>
              <a:rPr lang="en-US" dirty="0" smtClean="0"/>
              <a:t>form is generally used to report </a:t>
            </a:r>
            <a:r>
              <a:rPr lang="en-US" dirty="0"/>
              <a:t>business </a:t>
            </a:r>
            <a:r>
              <a:rPr lang="en-US" dirty="0" smtClean="0"/>
              <a:t>payments—not reimbursements. </a:t>
            </a:r>
            <a:r>
              <a:rPr lang="en-US" dirty="0"/>
              <a:t>Independent </a:t>
            </a:r>
            <a:r>
              <a:rPr lang="en-US" dirty="0" smtClean="0"/>
              <a:t>contractors, </a:t>
            </a:r>
            <a:r>
              <a:rPr lang="en-US" dirty="0"/>
              <a:t>sole-proprietors, and self-employed individuals </a:t>
            </a:r>
            <a:r>
              <a:rPr lang="en-US" dirty="0" smtClean="0"/>
              <a:t>should receive </a:t>
            </a:r>
            <a:r>
              <a:rPr lang="en-US" dirty="0"/>
              <a:t>one from each client who paid them $600 or more in a calendar year</a:t>
            </a:r>
            <a:r>
              <a:rPr lang="en-US" dirty="0" smtClean="0"/>
              <a:t>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Form 1099-MISC: Miscellaneous Income </a:t>
            </a:r>
            <a:r>
              <a:rPr lang="en-US" dirty="0" smtClean="0"/>
              <a:t>and its instructions are available on the </a:t>
            </a:r>
            <a:r>
              <a:rPr lang="en-US" dirty="0"/>
              <a:t>Internal Revenue Service (IRS</a:t>
            </a:r>
            <a:r>
              <a:rPr lang="en-US" dirty="0" smtClean="0"/>
              <a:t>) website: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Form 1099-MISC</a:t>
            </a:r>
            <a:r>
              <a:rPr lang="en-US" dirty="0" smtClean="0"/>
              <a:t>: </a:t>
            </a:r>
            <a:r>
              <a:rPr lang="en-US" dirty="0">
                <a:hlinkClick r:id="rId3"/>
              </a:rPr>
              <a:t>https://www.irs.gov/pub/irs-pdf/f1099msc.pdf</a:t>
            </a:r>
            <a:endParaRPr lang="en-US" dirty="0" smtClean="0"/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Form </a:t>
            </a:r>
            <a:r>
              <a:rPr lang="en-US" dirty="0" smtClean="0"/>
              <a:t>1099-MISC Instructions: </a:t>
            </a:r>
            <a:r>
              <a:rPr lang="en-US" dirty="0">
                <a:hlinkClick r:id="rId4"/>
              </a:rPr>
              <a:t>https://www.irs.gov/pub/irs-pdf/i1099msc.pdf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2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8689" y="1522846"/>
            <a:ext cx="9297362" cy="4961081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Who Do I Need to File the </a:t>
            </a:r>
            <a:r>
              <a:rPr lang="en-US" sz="2800" b="1" dirty="0"/>
              <a:t>Form </a:t>
            </a:r>
            <a:r>
              <a:rPr lang="en-US" sz="2800" b="1" dirty="0" smtClean="0"/>
              <a:t>1099-MISC For?</a:t>
            </a:r>
            <a:endParaRPr lang="en-US" sz="2800" b="1" dirty="0"/>
          </a:p>
          <a:p>
            <a:pPr algn="l">
              <a:spcBef>
                <a:spcPts val="0"/>
              </a:spcBef>
            </a:pPr>
            <a:endParaRPr lang="en-US" sz="2200" b="1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You must file a </a:t>
            </a:r>
            <a:r>
              <a:rPr lang="en-US" sz="2200" dirty="0"/>
              <a:t>Form 1099-MISC for each </a:t>
            </a:r>
            <a:r>
              <a:rPr lang="en-US" sz="2200" dirty="0" smtClean="0"/>
              <a:t>individual and certain vendors </a:t>
            </a:r>
            <a:r>
              <a:rPr lang="en-US" sz="2200" dirty="0"/>
              <a:t>to whom you have </a:t>
            </a:r>
            <a:r>
              <a:rPr lang="en-US" sz="2200" dirty="0" smtClean="0"/>
              <a:t>paid </a:t>
            </a:r>
            <a:r>
              <a:rPr lang="en-US" sz="2200" dirty="0"/>
              <a:t>at least $600 </a:t>
            </a:r>
            <a:r>
              <a:rPr lang="en-US" sz="2200" dirty="0" smtClean="0"/>
              <a:t>during the calendar year (January 1, 2019 through December 31, 2019) for any of the following: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028700" lvl="1" indent="-342900" algn="just">
              <a:spcBef>
                <a:spcPts val="0"/>
              </a:spcBef>
              <a:buSzPct val="60000"/>
              <a:buFont typeface="Wingdings" panose="05000000000000000000" pitchFamily="2" charset="2"/>
              <a:buChar char="q"/>
            </a:pPr>
            <a:r>
              <a:rPr lang="en-US" sz="2400" dirty="0" smtClean="0"/>
              <a:t>Rent;</a:t>
            </a:r>
            <a:endParaRPr lang="en-US" sz="2400" dirty="0"/>
          </a:p>
          <a:p>
            <a:pPr marL="1028700" lvl="1" indent="-342900" algn="just">
              <a:spcBef>
                <a:spcPts val="0"/>
              </a:spcBef>
              <a:buSzPct val="60000"/>
              <a:buFont typeface="Wingdings" panose="05000000000000000000" pitchFamily="2" charset="2"/>
              <a:buChar char="q"/>
            </a:pPr>
            <a:r>
              <a:rPr lang="en-US" sz="2400" dirty="0"/>
              <a:t>Services performed by someone who is not your employee (including parts and materials</a:t>
            </a:r>
            <a:r>
              <a:rPr lang="en-US" sz="2400" dirty="0" smtClean="0"/>
              <a:t>);</a:t>
            </a:r>
            <a:endParaRPr lang="en-US" sz="2400" dirty="0"/>
          </a:p>
          <a:p>
            <a:pPr marL="1028700" lvl="1" indent="-342900" algn="just">
              <a:spcBef>
                <a:spcPts val="0"/>
              </a:spcBef>
              <a:buSzPct val="60000"/>
              <a:buFont typeface="Wingdings" panose="05000000000000000000" pitchFamily="2" charset="2"/>
              <a:buChar char="q"/>
            </a:pPr>
            <a:r>
              <a:rPr lang="en-US" sz="2400" dirty="0"/>
              <a:t>Prizes and </a:t>
            </a:r>
            <a:r>
              <a:rPr lang="en-US" sz="2400" dirty="0" smtClean="0"/>
              <a:t>awards;</a:t>
            </a:r>
            <a:endParaRPr lang="en-US" sz="2400" dirty="0"/>
          </a:p>
          <a:p>
            <a:pPr marL="1028700" lvl="1" indent="-342900" algn="just">
              <a:spcBef>
                <a:spcPts val="0"/>
              </a:spcBef>
              <a:buSzPct val="60000"/>
              <a:buFont typeface="Wingdings" panose="05000000000000000000" pitchFamily="2" charset="2"/>
              <a:buChar char="q"/>
            </a:pPr>
            <a:r>
              <a:rPr lang="en-US" sz="2400" dirty="0"/>
              <a:t>Other income </a:t>
            </a:r>
            <a:r>
              <a:rPr lang="en-US" sz="2400" dirty="0" smtClean="0"/>
              <a:t>payments;</a:t>
            </a:r>
            <a:endParaRPr lang="en-US" sz="2400" dirty="0"/>
          </a:p>
          <a:p>
            <a:pPr marL="1028700" lvl="1" indent="-342900" algn="just">
              <a:spcBef>
                <a:spcPts val="0"/>
              </a:spcBef>
              <a:buSzPct val="60000"/>
              <a:buFont typeface="Wingdings" panose="05000000000000000000" pitchFamily="2" charset="2"/>
              <a:buChar char="q"/>
            </a:pPr>
            <a:r>
              <a:rPr lang="en-US" sz="2400" dirty="0"/>
              <a:t>Medical and health </a:t>
            </a:r>
            <a:r>
              <a:rPr lang="en-US" sz="2400" dirty="0" smtClean="0"/>
              <a:t>care;</a:t>
            </a:r>
            <a:endParaRPr lang="en-US" sz="2400" dirty="0"/>
          </a:p>
          <a:p>
            <a:pPr marL="1028700" lvl="1" indent="-342900" algn="just">
              <a:spcBef>
                <a:spcPts val="0"/>
              </a:spcBef>
              <a:buSzPct val="60000"/>
              <a:buFont typeface="Wingdings" panose="05000000000000000000" pitchFamily="2" charset="2"/>
              <a:buChar char="q"/>
            </a:pPr>
            <a:r>
              <a:rPr lang="en-US" sz="2400" dirty="0"/>
              <a:t>Payments to an </a:t>
            </a:r>
            <a:r>
              <a:rPr lang="en-US" sz="2400" dirty="0" smtClean="0"/>
              <a:t>attorney.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3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3997" y="1515665"/>
            <a:ext cx="9239174" cy="386108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When </a:t>
            </a:r>
            <a:r>
              <a:rPr lang="en-US" sz="2800" b="1" dirty="0"/>
              <a:t>Do I Need to File </a:t>
            </a:r>
            <a:r>
              <a:rPr lang="en-US" sz="2800" b="1" dirty="0" smtClean="0"/>
              <a:t>My </a:t>
            </a:r>
            <a:r>
              <a:rPr lang="en-US" sz="2800" b="1" dirty="0"/>
              <a:t>Form </a:t>
            </a:r>
            <a:r>
              <a:rPr lang="en-US" sz="2800" b="1" dirty="0" smtClean="0"/>
              <a:t>1099-MISC By?</a:t>
            </a:r>
            <a:endParaRPr lang="en-US" sz="2800" b="1" dirty="0"/>
          </a:p>
          <a:p>
            <a:pPr algn="l">
              <a:spcBef>
                <a:spcPts val="0"/>
              </a:spcBef>
            </a:pPr>
            <a:endParaRPr lang="en-US" sz="2200" b="1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If </a:t>
            </a:r>
            <a:r>
              <a:rPr lang="en-US" sz="2200" dirty="0"/>
              <a:t>you are reporting nonemployee compensation payments in box </a:t>
            </a:r>
            <a:r>
              <a:rPr lang="en-US" sz="2200" dirty="0" smtClean="0"/>
              <a:t>7, you must file the Form 1099-MISCs with the IRS on or before January 31, 2020, using either paper or electronic filing procedures.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For all other reported payments, </a:t>
            </a:r>
            <a:r>
              <a:rPr lang="en-US" sz="2200" dirty="0" smtClean="0"/>
              <a:t>you must file the </a:t>
            </a:r>
            <a:r>
              <a:rPr lang="en-US" sz="2200" dirty="0"/>
              <a:t>Form </a:t>
            </a:r>
            <a:r>
              <a:rPr lang="en-US" sz="2200" dirty="0" smtClean="0"/>
              <a:t>1099-MISCs with the IRS </a:t>
            </a:r>
            <a:r>
              <a:rPr lang="en-US" sz="2200" dirty="0"/>
              <a:t>by February 28, 2020, if you file on paper, or March 31, 2020, if you file electronically.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5076" y="1592067"/>
            <a:ext cx="9100604" cy="473391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/>
              <a:t>Exceptions</a:t>
            </a:r>
          </a:p>
          <a:p>
            <a:pPr algn="l">
              <a:spcBef>
                <a:spcPts val="0"/>
              </a:spcBef>
            </a:pPr>
            <a:endParaRPr lang="en-US" sz="1600" b="1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Generally, payments to a corporation (including a limited liability company (LLC) that is treated as a C or S corporation</a:t>
            </a:r>
            <a:r>
              <a:rPr lang="en-US" sz="2200" dirty="0" smtClean="0"/>
              <a:t>).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Payments for merchandise, telegrams, telephone, freight, storage, and similar </a:t>
            </a:r>
            <a:r>
              <a:rPr lang="en-US" sz="2200" dirty="0" smtClean="0"/>
              <a:t>items.</a:t>
            </a:r>
            <a:endParaRPr lang="en-US" sz="2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Wages paid to employees (report on Form W-2, Wage and Tax Statement</a:t>
            </a:r>
            <a:r>
              <a:rPr lang="en-US" sz="2200" dirty="0" smtClean="0"/>
              <a:t>).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Business travel allowances paid to employees (may be reportable on Form W-2)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Payments to a tax-exempt organization.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Payments made with a credit </a:t>
            </a:r>
            <a:r>
              <a:rPr lang="en-US" sz="2200" dirty="0" smtClean="0"/>
              <a:t>card: the credit card company must report these payments on a </a:t>
            </a:r>
            <a:r>
              <a:rPr lang="en-US" sz="2200" dirty="0"/>
              <a:t>Form </a:t>
            </a:r>
            <a:r>
              <a:rPr lang="en-US" sz="2200" dirty="0" smtClean="0"/>
              <a:t>1099-K.</a:t>
            </a:r>
            <a:endParaRPr lang="en-US" sz="2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algn="just">
              <a:spcBef>
                <a:spcPts val="0"/>
              </a:spcBef>
            </a:pPr>
            <a:endParaRPr lang="en-US" sz="2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082" y="1533874"/>
            <a:ext cx="9373664" cy="477548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/>
              <a:t>Statements to Recipients</a:t>
            </a:r>
          </a:p>
          <a:p>
            <a:pPr algn="l">
              <a:spcBef>
                <a:spcPts val="0"/>
              </a:spcBef>
            </a:pPr>
            <a:endParaRPr lang="en-US" b="1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If you are required to file a Form 1099-MISC for an individual or vendor with the IRS, you must furnish a statement to the recipient.</a:t>
            </a:r>
            <a:endParaRPr lang="en-US" sz="2400" dirty="0" smtClean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All </a:t>
            </a:r>
            <a:r>
              <a:rPr lang="en-US" sz="2200" dirty="0"/>
              <a:t>filers of </a:t>
            </a:r>
            <a:r>
              <a:rPr lang="en-US" sz="2200" dirty="0" smtClean="0"/>
              <a:t>the Form 1099-MISC </a:t>
            </a:r>
            <a:r>
              <a:rPr lang="en-US" sz="2200" dirty="0"/>
              <a:t>may truncate a recipient’s </a:t>
            </a:r>
            <a:r>
              <a:rPr lang="en-US" sz="2200" dirty="0" smtClean="0"/>
              <a:t>Taxpayer Identification Number (TIN) e.g. EIN, SSN. </a:t>
            </a:r>
            <a:r>
              <a:rPr lang="en-US" sz="2200" dirty="0"/>
              <a:t>Truncation is not allowed on any documents the filer files with the IRS. A payer's TIN may not be truncated on any form. </a:t>
            </a:r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55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5640" y="1484001"/>
            <a:ext cx="9050657" cy="435153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/>
              <a:t>Box 1 - Rents</a:t>
            </a:r>
          </a:p>
          <a:p>
            <a:pPr algn="l">
              <a:spcBef>
                <a:spcPts val="0"/>
              </a:spcBef>
            </a:pP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Enter amounts of $600 or more for all types of rents such as: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Real estate rentals paid for office space. However, you </a:t>
            </a:r>
            <a:r>
              <a:rPr lang="en-US" sz="2200" dirty="0" smtClean="0"/>
              <a:t>do not </a:t>
            </a:r>
            <a:r>
              <a:rPr lang="en-US" sz="2200" dirty="0"/>
              <a:t>have to report these payments on Form 1099-MISC if </a:t>
            </a:r>
            <a:r>
              <a:rPr lang="en-US" sz="2200" dirty="0" smtClean="0"/>
              <a:t>you paid </a:t>
            </a:r>
            <a:r>
              <a:rPr lang="en-US" sz="2200" dirty="0"/>
              <a:t>them to a real estate agent or property manager. </a:t>
            </a:r>
            <a:endParaRPr lang="en-US" sz="2200" dirty="0" smtClean="0"/>
          </a:p>
          <a:p>
            <a:pPr marL="690563" indent="-3429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Machine </a:t>
            </a:r>
            <a:r>
              <a:rPr lang="en-US" sz="2200" dirty="0" smtClean="0"/>
              <a:t>rentals.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1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5640" y="1517252"/>
            <a:ext cx="9050657" cy="435153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/>
              <a:t>Box 3 – Other Income</a:t>
            </a:r>
          </a:p>
          <a:p>
            <a:pPr algn="l">
              <a:spcBef>
                <a:spcPts val="0"/>
              </a:spcBef>
            </a:pP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Enter amounts of $600 or more for prizes </a:t>
            </a:r>
            <a:r>
              <a:rPr lang="en-US" dirty="0"/>
              <a:t>and </a:t>
            </a:r>
            <a:r>
              <a:rPr lang="en-US" dirty="0" smtClean="0"/>
              <a:t>awards: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Amounts paid to a winner of a </a:t>
            </a:r>
            <a:r>
              <a:rPr lang="en-US" sz="2200" dirty="0" smtClean="0"/>
              <a:t>raffle/sweepstakes </a:t>
            </a:r>
            <a:r>
              <a:rPr lang="en-US" sz="2200" dirty="0"/>
              <a:t>not involving a </a:t>
            </a:r>
            <a:r>
              <a:rPr lang="en-US" sz="2200" dirty="0" smtClean="0"/>
              <a:t>wager.</a:t>
            </a:r>
          </a:p>
          <a:p>
            <a:pPr marL="1147763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 dirty="0" smtClean="0"/>
              <a:t>Example</a:t>
            </a:r>
            <a:r>
              <a:rPr lang="en-US" sz="1400" b="1" dirty="0" smtClean="0"/>
              <a:t>:</a:t>
            </a:r>
            <a:r>
              <a:rPr lang="en-US" sz="1400" dirty="0" smtClean="0"/>
              <a:t> A School “Tuition pull” raffle where parents attend/volunteer at a certain number of events to be entered into a chance to win free or reduced tuition. </a:t>
            </a:r>
            <a:endParaRPr lang="en-US" sz="1400" dirty="0" smtClean="0"/>
          </a:p>
          <a:p>
            <a:pPr marL="1147763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If a wager is </a:t>
            </a:r>
            <a:r>
              <a:rPr lang="en-US" sz="1400" dirty="0" smtClean="0"/>
              <a:t>made to participate in the raffle, </a:t>
            </a:r>
            <a:r>
              <a:rPr lang="en-US" sz="1400" dirty="0"/>
              <a:t>report the winnings on Form W-2G if applicable.</a:t>
            </a:r>
          </a:p>
          <a:p>
            <a:pPr marL="347663" algn="just">
              <a:spcBef>
                <a:spcPts val="0"/>
              </a:spcBef>
            </a:pPr>
            <a:endParaRPr lang="en-US" sz="1400" dirty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Do not include prizes and awards paid to employees. </a:t>
            </a:r>
            <a:r>
              <a:rPr lang="en-US" sz="2200" dirty="0" smtClean="0"/>
              <a:t>Report </a:t>
            </a:r>
            <a:r>
              <a:rPr lang="en-US" sz="2200" dirty="0"/>
              <a:t>these on Form W-2.</a:t>
            </a:r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3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7327" y="1508939"/>
            <a:ext cx="9050657" cy="435153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/>
              <a:t>Box 7 – Nonemployee Compensation</a:t>
            </a:r>
          </a:p>
          <a:p>
            <a:pPr algn="l">
              <a:spcBef>
                <a:spcPts val="0"/>
              </a:spcBef>
            </a:pP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Enter nonemployee compensation of $600 or more. Include fees, commissions, prizes and awards for services performed as a nonemployee, other forms of compensation for services performed for your trade or business by an individual who is not your </a:t>
            </a:r>
            <a:r>
              <a:rPr lang="en-US" sz="2200" dirty="0" smtClean="0"/>
              <a:t>employee.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If </a:t>
            </a:r>
            <a:r>
              <a:rPr lang="en-US" sz="2200" dirty="0"/>
              <a:t>the following four conditions are met, you must issue a </a:t>
            </a:r>
            <a:r>
              <a:rPr lang="en-US" sz="2200" dirty="0" smtClean="0"/>
              <a:t>1099-MISC: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Someone who is not an </a:t>
            </a:r>
            <a:r>
              <a:rPr lang="en-US" sz="2200" dirty="0" smtClean="0"/>
              <a:t>employee;</a:t>
            </a:r>
            <a:endParaRPr lang="en-US" sz="1000" dirty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Payment for services in the course of </a:t>
            </a:r>
            <a:r>
              <a:rPr lang="en-US" sz="2200" dirty="0" smtClean="0"/>
              <a:t>business;</a:t>
            </a:r>
            <a:endParaRPr lang="en-US" sz="2200" dirty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Payment to an individual, partnership, estate, or in some cases a </a:t>
            </a:r>
            <a:r>
              <a:rPr lang="en-US" sz="2200" dirty="0" smtClean="0"/>
              <a:t>corporation;</a:t>
            </a:r>
            <a:endParaRPr lang="en-US" sz="2200" dirty="0"/>
          </a:p>
          <a:p>
            <a:pPr marL="690563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Payments to the payee of at least $600 during </a:t>
            </a:r>
            <a:r>
              <a:rPr lang="en-US" sz="2200" dirty="0" smtClean="0"/>
              <a:t>the calendar year.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0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2389" y="1134866"/>
            <a:ext cx="9050657" cy="5649391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/>
              <a:t>Examples of Nonemployees/Contact Labor</a:t>
            </a:r>
            <a:endParaRPr lang="en-US" sz="2800" b="1" dirty="0"/>
          </a:p>
          <a:p>
            <a:pPr algn="l">
              <a:spcBef>
                <a:spcPts val="0"/>
              </a:spcBef>
            </a:pPr>
            <a:endParaRPr lang="en-US" sz="18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Visiting Priests </a:t>
            </a:r>
            <a:r>
              <a:rPr lang="en-US" sz="2200" dirty="0" smtClean="0"/>
              <a:t>(if not </a:t>
            </a:r>
            <a:r>
              <a:rPr lang="en-US" sz="2200" dirty="0"/>
              <a:t>on payroll)</a:t>
            </a: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Air Conditioner Repair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Lawn Maintenance/Landscaping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Electricians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Plumbers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Painters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Musicians &amp; Cantors (if not on payroll) including bands at fairs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Housekeepers (</a:t>
            </a:r>
            <a:r>
              <a:rPr lang="en-US" sz="2200" dirty="0"/>
              <a:t>if not on payroll</a:t>
            </a:r>
            <a:r>
              <a:rPr lang="en-US" sz="2200" dirty="0" smtClean="0"/>
              <a:t>)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Outside Accountant</a:t>
            </a:r>
            <a:endParaRPr lang="en-US" sz="22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Construction/General Contracting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2637" y="1129123"/>
            <a:ext cx="9000781" cy="521348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 smtClean="0"/>
              <a:t>What Information Do I Need From Individuals and Vendors?</a:t>
            </a:r>
            <a:endParaRPr lang="en-US" sz="2800" b="1" dirty="0"/>
          </a:p>
          <a:p>
            <a:pPr algn="l">
              <a:spcBef>
                <a:spcPts val="0"/>
              </a:spcBef>
            </a:pPr>
            <a:endParaRPr lang="en-US" sz="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All nonemployee individuals and vendors </a:t>
            </a:r>
            <a:r>
              <a:rPr lang="en-US" sz="2200" dirty="0"/>
              <a:t>must complete a Form </a:t>
            </a:r>
            <a:r>
              <a:rPr lang="en-US" sz="2200" dirty="0" smtClean="0"/>
              <a:t>W-9: </a:t>
            </a:r>
            <a:r>
              <a:rPr lang="en-US" sz="2200" dirty="0"/>
              <a:t>Request for Taxpayer Identification </a:t>
            </a:r>
            <a:r>
              <a:rPr lang="en-US" sz="2200" dirty="0" smtClean="0"/>
              <a:t>Number (TIN) </a:t>
            </a:r>
            <a:r>
              <a:rPr lang="en-US" sz="2200" dirty="0"/>
              <a:t>and </a:t>
            </a:r>
            <a:r>
              <a:rPr lang="en-US" sz="2200" dirty="0" smtClean="0"/>
              <a:t>Certification (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www.irs.gov/pub/irs-pdf/fw9.pdf</a:t>
            </a:r>
            <a:r>
              <a:rPr lang="en-US" sz="2000" dirty="0" smtClean="0"/>
              <a:t>) </a:t>
            </a:r>
            <a:r>
              <a:rPr lang="en-US" sz="2200" dirty="0"/>
              <a:t>before payment is issued</a:t>
            </a:r>
            <a:r>
              <a:rPr lang="en-US" sz="2200" dirty="0" smtClean="0"/>
              <a:t>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According to </a:t>
            </a:r>
            <a:r>
              <a:rPr lang="en-US" sz="1800" dirty="0"/>
              <a:t>IRS Publication </a:t>
            </a:r>
            <a:r>
              <a:rPr lang="en-US" sz="1800" dirty="0" smtClean="0"/>
              <a:t>1586, </a:t>
            </a:r>
            <a:r>
              <a:rPr lang="en-US" sz="1800" dirty="0"/>
              <a:t>“Payers are required to solicit the TINs of payees in order to meet reasonable cause criteria as acting in a responsible manner to avoid information reporting penalties. </a:t>
            </a:r>
            <a:endParaRPr lang="en-US" sz="1800" dirty="0" smtClean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An </a:t>
            </a:r>
            <a:r>
              <a:rPr lang="en-US" sz="1800" dirty="0"/>
              <a:t>initial solicitation for a payee’s correct TIN must be made at the time an account is opened (or a relationship initiated), unless the payer already has the payee’s TIN and uses that TIN for all transactions with the payee</a:t>
            </a:r>
            <a:r>
              <a:rPr lang="en-US" sz="1800" dirty="0" smtClean="0"/>
              <a:t>.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If a payer does not obtain </a:t>
            </a:r>
            <a:r>
              <a:rPr lang="en-US" sz="1800" dirty="0"/>
              <a:t>a payee’s correct </a:t>
            </a:r>
            <a:r>
              <a:rPr lang="en-US" sz="1800" dirty="0" smtClean="0"/>
              <a:t>TIN, a formal request of this information must be made in accordance with the policies in </a:t>
            </a:r>
            <a:r>
              <a:rPr lang="en-US" sz="1800" dirty="0"/>
              <a:t>IRS Publication </a:t>
            </a:r>
            <a:r>
              <a:rPr lang="en-US" sz="1800" dirty="0" smtClean="0"/>
              <a:t>1586. </a:t>
            </a:r>
            <a:r>
              <a:rPr lang="en-US" sz="1800" b="1" dirty="0" smtClean="0"/>
              <a:t>A formal request must be made before December 31</a:t>
            </a:r>
            <a:r>
              <a:rPr lang="en-US" sz="1800" b="1" baseline="30000" dirty="0" smtClean="0"/>
              <a:t>st</a:t>
            </a:r>
            <a:r>
              <a:rPr lang="en-US" sz="1800" b="1" dirty="0" smtClean="0"/>
              <a:t> of the year of payment.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IRS Publication 1586: </a:t>
            </a:r>
            <a:r>
              <a:rPr lang="en-US" dirty="0">
                <a:hlinkClick r:id="rId4"/>
              </a:rPr>
              <a:t>https://www.irs.gov/pub/irs-pdf/p1586.pdf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51193" y="1352970"/>
            <a:ext cx="5669485" cy="47744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2600" b="1" dirty="0" smtClean="0"/>
              <a:t>Penalty Rates for not filing 1099s to IRS and Payee</a:t>
            </a:r>
          </a:p>
          <a:p>
            <a:pPr algn="l"/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52854" y="1647615"/>
            <a:ext cx="5337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Small Businesses with Gross Receipts $5 Million </a:t>
            </a:r>
            <a:r>
              <a:rPr lang="en-US" dirty="0" smtClean="0"/>
              <a:t>or Less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027105"/>
              </p:ext>
            </p:extLst>
          </p:nvPr>
        </p:nvGraphicFramePr>
        <p:xfrm>
          <a:off x="3590451" y="2016947"/>
          <a:ext cx="5062356" cy="36691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4518">
                  <a:extLst>
                    <a:ext uri="{9D8B030D-6E8A-4147-A177-3AD203B41FA5}">
                      <a16:colId xmlns:a16="http://schemas.microsoft.com/office/drawing/2014/main" val="2247766594"/>
                    </a:ext>
                  </a:extLst>
                </a:gridCol>
                <a:gridCol w="2307838">
                  <a:extLst>
                    <a:ext uri="{9D8B030D-6E8A-4147-A177-3AD203B41FA5}">
                      <a16:colId xmlns:a16="http://schemas.microsoft.com/office/drawing/2014/main" val="2960490194"/>
                    </a:ext>
                  </a:extLst>
                </a:gridCol>
              </a:tblGrid>
              <a:tr h="8064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Time Returns Filed / Furnished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Due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01-01-19 </a:t>
                      </a:r>
                      <a:r>
                        <a:rPr lang="en-US" sz="1300" dirty="0">
                          <a:effectLst/>
                        </a:rPr>
                        <a:t>thru </a:t>
                      </a:r>
                      <a:r>
                        <a:rPr lang="en-US" sz="1300" dirty="0" smtClean="0">
                          <a:effectLst/>
                        </a:rPr>
                        <a:t>12-31-2019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017400"/>
                  </a:ext>
                </a:extLst>
              </a:tr>
              <a:tr h="706618">
                <a:tc>
                  <a:txBody>
                    <a:bodyPr/>
                    <a:lstStyle/>
                    <a:p>
                      <a:pPr marL="1028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more than 30 days late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$50 per return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</a:t>
                      </a:r>
                      <a:r>
                        <a:rPr lang="en-US" sz="1300" dirty="0" smtClean="0">
                          <a:effectLst/>
                        </a:rPr>
                        <a:t>191,000 </a:t>
                      </a:r>
                      <a:r>
                        <a:rPr lang="en-US" sz="1300" dirty="0">
                          <a:effectLst/>
                        </a:rPr>
                        <a:t>maximum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0412655"/>
                  </a:ext>
                </a:extLst>
              </a:tr>
              <a:tr h="724762">
                <a:tc>
                  <a:txBody>
                    <a:bodyPr/>
                    <a:lstStyle/>
                    <a:p>
                      <a:pPr marL="1028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31 days late – August 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$100 per return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</a:t>
                      </a:r>
                      <a:r>
                        <a:rPr lang="en-US" sz="1300" dirty="0" smtClean="0">
                          <a:effectLst/>
                        </a:rPr>
                        <a:t>545,500 </a:t>
                      </a:r>
                      <a:r>
                        <a:rPr lang="en-US" sz="1300" dirty="0">
                          <a:effectLst/>
                        </a:rPr>
                        <a:t>maximum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0369088"/>
                  </a:ext>
                </a:extLst>
              </a:tr>
              <a:tr h="706618">
                <a:tc>
                  <a:txBody>
                    <a:bodyPr/>
                    <a:lstStyle/>
                    <a:p>
                      <a:pPr marL="1028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After August 1 or Not At All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</a:t>
                      </a:r>
                      <a:r>
                        <a:rPr lang="en-US" sz="1300" dirty="0" smtClean="0">
                          <a:effectLst/>
                        </a:rPr>
                        <a:t>270 </a:t>
                      </a:r>
                      <a:r>
                        <a:rPr lang="en-US" sz="1300" dirty="0">
                          <a:effectLst/>
                        </a:rPr>
                        <a:t>per return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</a:t>
                      </a:r>
                      <a:r>
                        <a:rPr lang="en-US" sz="1300" dirty="0" smtClean="0">
                          <a:effectLst/>
                        </a:rPr>
                        <a:t>1,091,500 </a:t>
                      </a:r>
                      <a:r>
                        <a:rPr lang="en-US" sz="1300" dirty="0">
                          <a:effectLst/>
                        </a:rPr>
                        <a:t>maximum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3871254"/>
                  </a:ext>
                </a:extLst>
              </a:tr>
              <a:tr h="724762">
                <a:tc>
                  <a:txBody>
                    <a:bodyPr/>
                    <a:lstStyle/>
                    <a:p>
                      <a:pPr marL="1028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Intentional Disregard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$</a:t>
                      </a:r>
                      <a:r>
                        <a:rPr lang="en-US" sz="1300" dirty="0" smtClean="0">
                          <a:effectLst/>
                        </a:rPr>
                        <a:t>540 </a:t>
                      </a:r>
                      <a:r>
                        <a:rPr lang="en-US" sz="1300" dirty="0">
                          <a:effectLst/>
                        </a:rPr>
                        <a:t>per return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No limitation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078528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781413" y="5872647"/>
            <a:ext cx="65474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smtClean="0"/>
              <a:t>Maximum limits are much higher if gross receipts are greater than $5 million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47457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4024" y="1909123"/>
            <a:ext cx="7133936" cy="477448"/>
          </a:xfrm>
        </p:spPr>
        <p:txBody>
          <a:bodyPr>
            <a:normAutofit fontScale="92500"/>
          </a:bodyPr>
          <a:lstStyle/>
          <a:p>
            <a:pPr algn="l"/>
            <a:r>
              <a:rPr lang="en-US" sz="2600" b="1" dirty="0" smtClean="0"/>
              <a:t>I have my W-9 forms. Who needs a Form 1099-MISC?</a:t>
            </a:r>
          </a:p>
          <a:p>
            <a:pPr algn="l"/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871576"/>
              </p:ext>
            </p:extLst>
          </p:nvPr>
        </p:nvGraphicFramePr>
        <p:xfrm>
          <a:off x="925486" y="2603875"/>
          <a:ext cx="10795458" cy="2404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7648">
                  <a:extLst>
                    <a:ext uri="{9D8B030D-6E8A-4147-A177-3AD203B41FA5}">
                      <a16:colId xmlns:a16="http://schemas.microsoft.com/office/drawing/2014/main" val="2247766594"/>
                    </a:ext>
                  </a:extLst>
                </a:gridCol>
                <a:gridCol w="1103855">
                  <a:extLst>
                    <a:ext uri="{9D8B030D-6E8A-4147-A177-3AD203B41FA5}">
                      <a16:colId xmlns:a16="http://schemas.microsoft.com/office/drawing/2014/main" val="857328473"/>
                    </a:ext>
                  </a:extLst>
                </a:gridCol>
                <a:gridCol w="1022901">
                  <a:extLst>
                    <a:ext uri="{9D8B030D-6E8A-4147-A177-3AD203B41FA5}">
                      <a16:colId xmlns:a16="http://schemas.microsoft.com/office/drawing/2014/main" val="3490633045"/>
                    </a:ext>
                  </a:extLst>
                </a:gridCol>
                <a:gridCol w="1032497">
                  <a:extLst>
                    <a:ext uri="{9D8B030D-6E8A-4147-A177-3AD203B41FA5}">
                      <a16:colId xmlns:a16="http://schemas.microsoft.com/office/drawing/2014/main" val="4184830005"/>
                    </a:ext>
                  </a:extLst>
                </a:gridCol>
                <a:gridCol w="898528">
                  <a:extLst>
                    <a:ext uri="{9D8B030D-6E8A-4147-A177-3AD203B41FA5}">
                      <a16:colId xmlns:a16="http://schemas.microsoft.com/office/drawing/2014/main" val="2749410646"/>
                    </a:ext>
                  </a:extLst>
                </a:gridCol>
                <a:gridCol w="927893">
                  <a:extLst>
                    <a:ext uri="{9D8B030D-6E8A-4147-A177-3AD203B41FA5}">
                      <a16:colId xmlns:a16="http://schemas.microsoft.com/office/drawing/2014/main" val="820341536"/>
                    </a:ext>
                  </a:extLst>
                </a:gridCol>
                <a:gridCol w="1092454">
                  <a:extLst>
                    <a:ext uri="{9D8B030D-6E8A-4147-A177-3AD203B41FA5}">
                      <a16:colId xmlns:a16="http://schemas.microsoft.com/office/drawing/2014/main" val="3326776067"/>
                    </a:ext>
                  </a:extLst>
                </a:gridCol>
                <a:gridCol w="1088896">
                  <a:extLst>
                    <a:ext uri="{9D8B030D-6E8A-4147-A177-3AD203B41FA5}">
                      <a16:colId xmlns:a16="http://schemas.microsoft.com/office/drawing/2014/main" val="1297821411"/>
                    </a:ext>
                  </a:extLst>
                </a:gridCol>
                <a:gridCol w="1105393">
                  <a:extLst>
                    <a:ext uri="{9D8B030D-6E8A-4147-A177-3AD203B41FA5}">
                      <a16:colId xmlns:a16="http://schemas.microsoft.com/office/drawing/2014/main" val="1090014921"/>
                    </a:ext>
                  </a:extLst>
                </a:gridCol>
                <a:gridCol w="1105393">
                  <a:extLst>
                    <a:ext uri="{9D8B030D-6E8A-4147-A177-3AD203B41FA5}">
                      <a16:colId xmlns:a16="http://schemas.microsoft.com/office/drawing/2014/main" val="2653395224"/>
                    </a:ext>
                  </a:extLst>
                </a:gridCol>
              </a:tblGrid>
              <a:tr h="8064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W-9,</a:t>
                      </a:r>
                      <a:r>
                        <a:rPr lang="en-US" sz="1400" baseline="0" dirty="0" smtClean="0">
                          <a:effectLst/>
                        </a:rPr>
                        <a:t> </a:t>
                      </a:r>
                      <a:r>
                        <a:rPr lang="en-US" sz="1400" dirty="0" smtClean="0">
                          <a:effectLst/>
                        </a:rPr>
                        <a:t>Box 3:</a:t>
                      </a:r>
                      <a:r>
                        <a:rPr lang="en-US" sz="1400" baseline="0" dirty="0" smtClean="0">
                          <a:effectLst/>
                        </a:rPr>
                        <a:t> Federal Tax Classification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Individual/sole proprietor or single-member LLC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 Corporation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 Corporation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Partnership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Trust/estate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Limited liability company with “C” in blank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Limited liability company with “S” in blank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Limited liability company with “P” in blank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Limited liability company with empty blank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5017400"/>
                  </a:ext>
                </a:extLst>
              </a:tr>
              <a:tr h="5886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If box is checked</a:t>
                      </a:r>
                      <a:r>
                        <a:rPr lang="en-US" sz="1400" baseline="0" dirty="0" smtClean="0">
                          <a:effectLst/>
                        </a:rPr>
                        <a:t> and paid more than $600.00 during calendar year, do they need a Form 1099-MISC?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Yes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No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No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Yes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Yes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No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No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Yes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</a:rPr>
                        <a:t>Yes*</a:t>
                      </a:r>
                      <a:endParaRPr lang="en-US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0412655"/>
                  </a:ext>
                </a:extLst>
              </a:tr>
            </a:tbl>
          </a:graphicData>
        </a:graphic>
      </p:graphicFrame>
      <p:sp>
        <p:nvSpPr>
          <p:cNvPr id="6" name="Subtitle 2"/>
          <p:cNvSpPr txBox="1">
            <a:spLocks/>
          </p:cNvSpPr>
          <p:nvPr/>
        </p:nvSpPr>
        <p:spPr>
          <a:xfrm>
            <a:off x="3084024" y="5225568"/>
            <a:ext cx="6622471" cy="477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 smtClean="0"/>
              <a:t>* - if box 3 (Limited liability company) is checked and the matching line is left blank, assume that the vendor needs a 1099-MISC issued.</a:t>
            </a:r>
          </a:p>
          <a:p>
            <a:pPr algn="l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80169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6312" y="1822453"/>
            <a:ext cx="9182168" cy="3247505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200" b="1" dirty="0" smtClean="0"/>
              <a:t>I’ve compiled the list of those that need a Form 1099-MISC, their necessary information, and the amount. How do I prepare/file them?</a:t>
            </a:r>
          </a:p>
          <a:p>
            <a:pPr algn="l">
              <a:spcBef>
                <a:spcPts val="0"/>
              </a:spcBef>
            </a:pPr>
            <a:endParaRPr lang="en-US" sz="22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1099-MISC forms may be filed electronically or by mail: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If you would like to file the 1099-MISC forms electronically with the IRS, you can use QuickBooks or purchase 1099 preparation software that has electronic filing capabilities.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If you would like to </a:t>
            </a:r>
            <a:r>
              <a:rPr lang="en-US" dirty="0"/>
              <a:t>file the 1099-MISC forms by </a:t>
            </a:r>
            <a:r>
              <a:rPr lang="en-US" dirty="0" smtClean="0"/>
              <a:t>mail, you must fill out a Form 1096 which summarizes the 1099-MISCs that you are filing.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9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1250" y="1365253"/>
            <a:ext cx="9182168" cy="525167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b="1" dirty="0" smtClean="0"/>
              <a:t>Best Practices for 1099-MISC Preparation:</a:t>
            </a:r>
          </a:p>
          <a:p>
            <a:pPr algn="l">
              <a:spcBef>
                <a:spcPts val="0"/>
              </a:spcBef>
            </a:pPr>
            <a:endParaRPr lang="en-US" sz="16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Request that all individuals and all vendors providing services complete a W-9 Form prior to services being rendered.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If a completed W-9 Form is not provided and services are rendered, </a:t>
            </a:r>
            <a:r>
              <a:rPr lang="en-US" sz="1800" dirty="0"/>
              <a:t>require all individuals </a:t>
            </a:r>
            <a:r>
              <a:rPr lang="en-US" sz="1800" dirty="0" smtClean="0"/>
              <a:t>and all </a:t>
            </a:r>
            <a:r>
              <a:rPr lang="en-US" sz="1800" dirty="0"/>
              <a:t>vendors to provide a completed W-9 Form prior to </a:t>
            </a:r>
            <a:r>
              <a:rPr lang="en-US" sz="1800" dirty="0" smtClean="0"/>
              <a:t>payment </a:t>
            </a:r>
            <a:r>
              <a:rPr lang="en-US" sz="1800" dirty="0"/>
              <a:t>being </a:t>
            </a:r>
            <a:r>
              <a:rPr lang="en-US" sz="1800" dirty="0" smtClean="0"/>
              <a:t>issued.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Store all completed W-9 Forms </a:t>
            </a:r>
            <a:r>
              <a:rPr lang="en-US" sz="2200" dirty="0"/>
              <a:t>received from individuals and vendors in </a:t>
            </a:r>
            <a:r>
              <a:rPr lang="en-US" sz="2200" dirty="0" smtClean="0"/>
              <a:t>a permanent folder rather than in the vendor’s disbursement file.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Update the vendor profile information </a:t>
            </a:r>
            <a:r>
              <a:rPr lang="en-US" sz="2200" dirty="0"/>
              <a:t>for all individuals and vendors </a:t>
            </a:r>
            <a:r>
              <a:rPr lang="en-US" sz="2200" dirty="0" smtClean="0"/>
              <a:t>in QuickBooks so that QuickBooks tracks payments made in a calendar year for 1099-MISC purposes.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smtClean="0"/>
              <a:t>When in doubt, send a Form 1099-MISC: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/>
              <a:t>There is no penalty for issuing a Form 1099-MISC to someone or something that doesn’t need one, but there are penalties for not </a:t>
            </a:r>
            <a:r>
              <a:rPr lang="en-US" sz="1800" dirty="0"/>
              <a:t>filing a Form 1099-MISC to someone or something that </a:t>
            </a:r>
            <a:r>
              <a:rPr lang="en-US" sz="1800" dirty="0" smtClean="0"/>
              <a:t>does </a:t>
            </a:r>
            <a:r>
              <a:rPr lang="en-US" sz="1800" dirty="0"/>
              <a:t>need </a:t>
            </a:r>
            <a:r>
              <a:rPr lang="en-US" sz="1800" dirty="0" smtClean="0"/>
              <a:t>one.</a:t>
            </a:r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1250" y="1365253"/>
            <a:ext cx="9182168" cy="525167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b="1" dirty="0" smtClean="0"/>
              <a:t>Resources:</a:t>
            </a:r>
          </a:p>
          <a:p>
            <a:pPr algn="l">
              <a:spcBef>
                <a:spcPts val="0"/>
              </a:spcBef>
            </a:pPr>
            <a:endParaRPr lang="en-US" sz="16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Form </a:t>
            </a:r>
            <a:r>
              <a:rPr lang="en-US" dirty="0" smtClean="0"/>
              <a:t>1099-MISC</a:t>
            </a:r>
          </a:p>
          <a:p>
            <a:pPr marL="800100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3"/>
              </a:rPr>
              <a:t>https</a:t>
            </a:r>
            <a:r>
              <a:rPr lang="en-US" sz="1600" dirty="0">
                <a:hlinkClick r:id="rId3"/>
              </a:rPr>
              <a:t>://www.irs.gov/pub/irs-pdf/f1099msc.pdf</a:t>
            </a:r>
            <a:endParaRPr lang="en-US" sz="1600" dirty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Form </a:t>
            </a:r>
            <a:r>
              <a:rPr lang="en-US" dirty="0"/>
              <a:t>1099-MISC </a:t>
            </a:r>
            <a:r>
              <a:rPr lang="en-US" dirty="0" smtClean="0"/>
              <a:t>Instructions 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4"/>
              </a:rPr>
              <a:t>https</a:t>
            </a:r>
            <a:r>
              <a:rPr lang="en-US" sz="1600" dirty="0">
                <a:hlinkClick r:id="rId4"/>
              </a:rPr>
              <a:t>://</a:t>
            </a:r>
            <a:r>
              <a:rPr lang="en-US" sz="1600" dirty="0" smtClean="0">
                <a:hlinkClick r:id="rId4"/>
              </a:rPr>
              <a:t>www.irs.gov/pub/irs-pdf/i1099msc.pdf</a:t>
            </a: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Form W-9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5"/>
              </a:rPr>
              <a:t>https</a:t>
            </a:r>
            <a:r>
              <a:rPr lang="en-US" sz="1600" dirty="0">
                <a:hlinkClick r:id="rId5"/>
              </a:rPr>
              <a:t>://</a:t>
            </a:r>
            <a:r>
              <a:rPr lang="en-US" sz="1600" dirty="0" smtClean="0">
                <a:hlinkClick r:id="rId5"/>
              </a:rPr>
              <a:t>www.irs.gov/pub/irs-pdf/fw9.pdf</a:t>
            </a: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Form W-9 </a:t>
            </a:r>
            <a:r>
              <a:rPr lang="en-US" dirty="0"/>
              <a:t>Instructions 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https://</a:t>
            </a:r>
            <a:r>
              <a:rPr lang="en-US" sz="1600" dirty="0" smtClean="0">
                <a:hlinkClick r:id="rId6"/>
              </a:rPr>
              <a:t>www.irs.gov/pub/irs-pdf/iw9.pdf</a:t>
            </a: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IRS </a:t>
            </a:r>
            <a:r>
              <a:rPr lang="en-US" dirty="0"/>
              <a:t>Publication 1586: 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hlinkClick r:id="rId7"/>
              </a:rPr>
              <a:t>https</a:t>
            </a:r>
            <a:r>
              <a:rPr lang="en-US" sz="1600" dirty="0">
                <a:hlinkClick r:id="rId7"/>
              </a:rPr>
              <a:t>://www.irs.gov/pub/irs-pdf/p1586.pdf</a:t>
            </a:r>
            <a:endParaRPr lang="en-US" sz="1600" dirty="0"/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10993"/>
            <a:ext cx="4503174" cy="168082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9934" y="2147455"/>
            <a:ext cx="9182168" cy="314775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5400" b="1" dirty="0" smtClean="0"/>
              <a:t>Questions?</a:t>
            </a:r>
          </a:p>
          <a:p>
            <a:pPr algn="l">
              <a:spcBef>
                <a:spcPts val="0"/>
              </a:spcBef>
            </a:pPr>
            <a:endParaRPr lang="en-US" sz="4000" dirty="0" smtClean="0"/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000" dirty="0" smtClean="0"/>
              <a:t>Email Nick Saybe at </a:t>
            </a:r>
            <a:r>
              <a:rPr lang="en-US" sz="4000" dirty="0" smtClean="0">
                <a:hlinkClick r:id="rId3"/>
              </a:rPr>
              <a:t>nsaybe@arch-no.org</a:t>
            </a:r>
            <a:r>
              <a:rPr lang="en-US" sz="4000" dirty="0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98323" y="108155"/>
            <a:ext cx="688258" cy="66761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1906</TotalTime>
  <Words>1357</Words>
  <Application>Microsoft Office PowerPoint</Application>
  <PresentationFormat>Widescreen</PresentationFormat>
  <Paragraphs>177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F. Saybe</dc:creator>
  <cp:lastModifiedBy>Nicholas F. Saybe</cp:lastModifiedBy>
  <cp:revision>94</cp:revision>
  <cp:lastPrinted>2018-04-10T16:16:34Z</cp:lastPrinted>
  <dcterms:created xsi:type="dcterms:W3CDTF">2018-03-21T16:17:42Z</dcterms:created>
  <dcterms:modified xsi:type="dcterms:W3CDTF">2019-12-09T21:43:50Z</dcterms:modified>
</cp:coreProperties>
</file>